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60569ff6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60569ff6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605647d8b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605647d8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605647d8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605647d8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e48f1f4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e48f1f4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f32f0ac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f32f0ac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60569ff6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60569ff6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605647d8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605647d8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e511d880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e511d880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605647d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605647d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605647d8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605647d8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Consistency: When merging models, some of the originally generated topics may be lost, especially if those topics are not very prominent or consistent across different data subsets. This can lead to a loss of valuable nuanced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for Overgeneralization: There is a risk of overgeneralization when merging topics, as distinct but related topics may be combined into a broader category that does not capture the unique aspects of each original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60569ff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60569ff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e511d880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e511d880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e511d8805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e511d8805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e74eb1b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e74eb1b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e511d8805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e511d8805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605647d8b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605647d8b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605647d8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605647d8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605647d8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605647d8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97cabe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97cabe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60569ff6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60569ff6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605647d8b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605647d8b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60569ff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60569ff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60569ff6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60569ff6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60569ff6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60569ff6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9oxVoTEXh1apUiiGtDiwr9iiuWGXFCke/view" TargetMode="External"/><Relationship Id="rId5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27950" y="1026075"/>
            <a:ext cx="7688100" cy="12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Mining Modelling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775125" y="3593075"/>
            <a:ext cx="61593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5">
                <a:solidFill>
                  <a:schemeClr val="dk2"/>
                </a:solidFill>
              </a:rPr>
              <a:t>Collaborati</a:t>
            </a:r>
            <a:r>
              <a:rPr lang="en" sz="1675">
                <a:solidFill>
                  <a:schemeClr val="dk2"/>
                </a:solidFill>
              </a:rPr>
              <a:t>ng</a:t>
            </a:r>
            <a:r>
              <a:rPr lang="en" sz="1675">
                <a:solidFill>
                  <a:schemeClr val="dk2"/>
                </a:solidFill>
              </a:rPr>
              <a:t> with </a:t>
            </a:r>
            <a:r>
              <a:rPr b="1" lang="en" sz="1675">
                <a:solidFill>
                  <a:schemeClr val="dk2"/>
                </a:solidFill>
              </a:rPr>
              <a:t>ALLINDEX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08925" y="2956925"/>
            <a:ext cx="76881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Team A2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5">
                <a:solidFill>
                  <a:schemeClr val="dk2"/>
                </a:solidFill>
              </a:rPr>
              <a:t>Group members: Chen Xi, Chengcheng Cai, Yiran Li, Jiayi Wang, Jingyi Liu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6536275" y="4078650"/>
            <a:ext cx="16299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504513" y="1704950"/>
            <a:ext cx="16299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0" y="-10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Bertopic + LLM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74250" y="1138860"/>
            <a:ext cx="3946175" cy="28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3526800" y="1112263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BAAI/bge-small-en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526800" y="170493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UMAP</a:t>
            </a:r>
            <a:endParaRPr b="1"/>
          </a:p>
        </p:txBody>
      </p:sp>
      <p:sp>
        <p:nvSpPr>
          <p:cNvPr id="173" name="Google Shape;173;p22"/>
          <p:cNvSpPr/>
          <p:nvPr/>
        </p:nvSpPr>
        <p:spPr>
          <a:xfrm>
            <a:off x="3526800" y="2297613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K-Means</a:t>
            </a:r>
            <a:endParaRPr b="1"/>
          </a:p>
        </p:txBody>
      </p:sp>
      <p:sp>
        <p:nvSpPr>
          <p:cNvPr id="174" name="Google Shape;174;p22"/>
          <p:cNvSpPr/>
          <p:nvPr/>
        </p:nvSpPr>
        <p:spPr>
          <a:xfrm>
            <a:off x="3526800" y="289028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CountVectorizer</a:t>
            </a:r>
            <a:endParaRPr b="1"/>
          </a:p>
        </p:txBody>
      </p:sp>
      <p:sp>
        <p:nvSpPr>
          <p:cNvPr id="175" name="Google Shape;175;p22"/>
          <p:cNvSpPr/>
          <p:nvPr/>
        </p:nvSpPr>
        <p:spPr>
          <a:xfrm>
            <a:off x="3526800" y="3482963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c-TF-IDF</a:t>
            </a:r>
            <a:endParaRPr b="1"/>
          </a:p>
        </p:txBody>
      </p:sp>
      <p:sp>
        <p:nvSpPr>
          <p:cNvPr id="176" name="Google Shape;176;p22"/>
          <p:cNvSpPr/>
          <p:nvPr/>
        </p:nvSpPr>
        <p:spPr>
          <a:xfrm>
            <a:off x="3526800" y="407563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</a:t>
            </a:r>
            <a:endParaRPr b="1"/>
          </a:p>
        </p:txBody>
      </p:sp>
      <p:sp>
        <p:nvSpPr>
          <p:cNvPr id="177" name="Google Shape;177;p22"/>
          <p:cNvSpPr/>
          <p:nvPr/>
        </p:nvSpPr>
        <p:spPr>
          <a:xfrm>
            <a:off x="944475" y="1112275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Embed Documents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944475" y="1704950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2. Reduce dimensionality</a:t>
            </a:r>
            <a:endParaRPr b="1" sz="1300"/>
          </a:p>
        </p:txBody>
      </p:sp>
      <p:sp>
        <p:nvSpPr>
          <p:cNvPr id="179" name="Google Shape;179;p22"/>
          <p:cNvSpPr/>
          <p:nvPr/>
        </p:nvSpPr>
        <p:spPr>
          <a:xfrm>
            <a:off x="944475" y="2297625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Cluster embeddings</a:t>
            </a:r>
            <a:endParaRPr b="1"/>
          </a:p>
        </p:txBody>
      </p:sp>
      <p:sp>
        <p:nvSpPr>
          <p:cNvPr id="180" name="Google Shape;180;p22"/>
          <p:cNvSpPr/>
          <p:nvPr/>
        </p:nvSpPr>
        <p:spPr>
          <a:xfrm>
            <a:off x="944475" y="286488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Tokenize words</a:t>
            </a:r>
            <a:endParaRPr b="1"/>
          </a:p>
        </p:txBody>
      </p:sp>
      <p:sp>
        <p:nvSpPr>
          <p:cNvPr id="181" name="Google Shape;181;p22"/>
          <p:cNvSpPr/>
          <p:nvPr/>
        </p:nvSpPr>
        <p:spPr>
          <a:xfrm>
            <a:off x="944475" y="3482975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5. Weight words</a:t>
            </a:r>
            <a:endParaRPr b="1"/>
          </a:p>
        </p:txBody>
      </p:sp>
      <p:sp>
        <p:nvSpPr>
          <p:cNvPr id="182" name="Google Shape;182;p22"/>
          <p:cNvSpPr/>
          <p:nvPr/>
        </p:nvSpPr>
        <p:spPr>
          <a:xfrm>
            <a:off x="944475" y="4075650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</a:t>
            </a:r>
            <a:r>
              <a:rPr b="1" lang="en"/>
              <a:t>epresentation</a:t>
            </a:r>
            <a:endParaRPr b="1"/>
          </a:p>
        </p:txBody>
      </p:sp>
      <p:sp>
        <p:nvSpPr>
          <p:cNvPr id="183" name="Google Shape;183;p22"/>
          <p:cNvSpPr txBox="1"/>
          <p:nvPr/>
        </p:nvSpPr>
        <p:spPr>
          <a:xfrm>
            <a:off x="6568038" y="1708650"/>
            <a:ext cx="16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Topic Creation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6644375" y="3967950"/>
            <a:ext cx="140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 sz="1300">
                <a:solidFill>
                  <a:schemeClr val="dk2"/>
                </a:solidFill>
              </a:rPr>
              <a:t>Fine-tune 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Representation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6028275" y="1117600"/>
            <a:ext cx="137700" cy="15927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028275" y="2893025"/>
            <a:ext cx="137700" cy="10029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028275" y="4078650"/>
            <a:ext cx="137700" cy="412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2"/>
          <p:cNvCxnSpPr>
            <a:endCxn id="178" idx="0"/>
          </p:cNvCxnSpPr>
          <p:nvPr/>
        </p:nvCxnSpPr>
        <p:spPr>
          <a:xfrm>
            <a:off x="2119275" y="1524950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22"/>
          <p:cNvCxnSpPr>
            <a:stCxn id="178" idx="2"/>
            <a:endCxn id="179" idx="0"/>
          </p:cNvCxnSpPr>
          <p:nvPr/>
        </p:nvCxnSpPr>
        <p:spPr>
          <a:xfrm>
            <a:off x="2119275" y="2117750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22"/>
          <p:cNvCxnSpPr>
            <a:endCxn id="180" idx="0"/>
          </p:cNvCxnSpPr>
          <p:nvPr/>
        </p:nvCxnSpPr>
        <p:spPr>
          <a:xfrm>
            <a:off x="2119275" y="2710388"/>
            <a:ext cx="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22"/>
          <p:cNvCxnSpPr>
            <a:endCxn id="181" idx="0"/>
          </p:cNvCxnSpPr>
          <p:nvPr/>
        </p:nvCxnSpPr>
        <p:spPr>
          <a:xfrm>
            <a:off x="2119275" y="3277775"/>
            <a:ext cx="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" name="Google Shape;192;p22"/>
          <p:cNvCxnSpPr>
            <a:stCxn id="181" idx="2"/>
            <a:endCxn id="182" idx="0"/>
          </p:cNvCxnSpPr>
          <p:nvPr/>
        </p:nvCxnSpPr>
        <p:spPr>
          <a:xfrm>
            <a:off x="2119275" y="3895775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3" name="Google Shape;193;p22"/>
          <p:cNvSpPr/>
          <p:nvPr/>
        </p:nvSpPr>
        <p:spPr>
          <a:xfrm>
            <a:off x="6536275" y="2891800"/>
            <a:ext cx="16299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36275" y="2898100"/>
            <a:ext cx="19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Representation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375" y="4075650"/>
            <a:ext cx="383665" cy="3836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0288"/>
            <a:ext cx="8839199" cy="1926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3"/>
          <p:cNvSpPr txBox="1"/>
          <p:nvPr>
            <p:ph type="title"/>
          </p:nvPr>
        </p:nvSpPr>
        <p:spPr>
          <a:xfrm>
            <a:off x="0" y="-10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Bertopic + LLM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5227475" y="1319325"/>
            <a:ext cx="1672200" cy="180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661575" y="3954300"/>
            <a:ext cx="5429100" cy="4734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Comparison</a:t>
            </a:r>
            <a:r>
              <a:rPr b="1" lang="en" sz="1300"/>
              <a:t> of Original Representation, KeyBert and LLAMA 2</a:t>
            </a:r>
            <a:endParaRPr b="1" sz="1300"/>
          </a:p>
        </p:txBody>
      </p:sp>
      <p:sp>
        <p:nvSpPr>
          <p:cNvPr id="206" name="Google Shape;206;p23"/>
          <p:cNvSpPr/>
          <p:nvPr/>
        </p:nvSpPr>
        <p:spPr>
          <a:xfrm>
            <a:off x="7355425" y="3995250"/>
            <a:ext cx="423300" cy="391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>
            <p:ph type="title"/>
          </p:nvPr>
        </p:nvSpPr>
        <p:spPr>
          <a:xfrm>
            <a:off x="0" y="-116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Bertopic + LLM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75" y="757775"/>
            <a:ext cx="3424750" cy="200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4"/>
          <p:cNvSpPr/>
          <p:nvPr/>
        </p:nvSpPr>
        <p:spPr>
          <a:xfrm>
            <a:off x="618025" y="3103025"/>
            <a:ext cx="3424800" cy="13863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 # Prompt Engineering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System prompt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Example prompt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Main prompt</a:t>
            </a:r>
            <a:endParaRPr b="1" sz="1300"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975" y="757775"/>
            <a:ext cx="3674399" cy="1964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4"/>
          <p:cNvSpPr/>
          <p:nvPr/>
        </p:nvSpPr>
        <p:spPr>
          <a:xfrm>
            <a:off x="4675975" y="3103025"/>
            <a:ext cx="3674400" cy="13863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   # Submodel Parameter Setting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UMAP:</a:t>
            </a:r>
            <a:r>
              <a:rPr b="1" lang="en" sz="1300"/>
              <a:t> </a:t>
            </a:r>
            <a:r>
              <a:rPr b="1" lang="en" sz="1300"/>
              <a:t>neighbors=15, components=5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K-Means: clusters=100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Top_n_words:10; top_n_docs:5</a:t>
            </a:r>
            <a:endParaRPr b="1" sz="1300"/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5733025" y="646450"/>
            <a:ext cx="3197400" cy="31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940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●"/>
            </a:pPr>
            <a:r>
              <a:rPr lang="en" sz="1430">
                <a:solidFill>
                  <a:schemeClr val="dk1"/>
                </a:solidFill>
              </a:rPr>
              <a:t>Calculate Coherence Score(NPMI) and Diversity Score under different clustering </a:t>
            </a:r>
            <a:r>
              <a:rPr lang="en" sz="1430">
                <a:solidFill>
                  <a:schemeClr val="dk1"/>
                </a:solidFill>
              </a:rPr>
              <a:t>method(KMeans or HDBscan)</a:t>
            </a:r>
            <a:r>
              <a:rPr lang="en" sz="1430">
                <a:solidFill>
                  <a:schemeClr val="dk1"/>
                </a:solidFill>
              </a:rPr>
              <a:t> and parameter(cluster_num or min_size) for different days</a:t>
            </a:r>
            <a:endParaRPr sz="1430">
              <a:solidFill>
                <a:schemeClr val="dk1"/>
              </a:solidFill>
            </a:endParaRPr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Hdbscan has the best </a:t>
            </a:r>
            <a:r>
              <a:rPr lang="en" sz="1530">
                <a:solidFill>
                  <a:schemeClr val="dk1"/>
                </a:solidFill>
              </a:rPr>
              <a:t>performance</a:t>
            </a:r>
            <a:r>
              <a:rPr lang="en" sz="1530">
                <a:solidFill>
                  <a:schemeClr val="dk1"/>
                </a:solidFill>
              </a:rPr>
              <a:t>, but it also yields a lot of outliers. 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n" sz="1530">
                <a:solidFill>
                  <a:schemeClr val="dk1"/>
                </a:solidFill>
              </a:rPr>
              <a:t>To make topic content more accurate, we </a:t>
            </a:r>
            <a:r>
              <a:rPr lang="en" sz="1530">
                <a:solidFill>
                  <a:schemeClr val="dk1"/>
                </a:solidFill>
              </a:rPr>
              <a:t>restrict</a:t>
            </a:r>
            <a:r>
              <a:rPr lang="en" sz="1530">
                <a:solidFill>
                  <a:schemeClr val="dk1"/>
                </a:solidFill>
              </a:rPr>
              <a:t> topic numbers being too little </a:t>
            </a:r>
            <a:endParaRPr sz="153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529150"/>
            <a:ext cx="3071318" cy="21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138" y="597597"/>
            <a:ext cx="1972413" cy="19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00" y="2773575"/>
            <a:ext cx="3000053" cy="21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6108" y="2884184"/>
            <a:ext cx="1843442" cy="18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3573150" y="2105500"/>
            <a:ext cx="23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Visualization</a:t>
            </a:r>
            <a:endParaRPr b="1" i="1"/>
          </a:p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>
            <p:ph type="title"/>
          </p:nvPr>
        </p:nvSpPr>
        <p:spPr>
          <a:xfrm>
            <a:off x="0" y="-128650"/>
            <a:ext cx="23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Visualization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70550"/>
            <a:ext cx="5826627" cy="182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5">
            <a:alphaModFix/>
          </a:blip>
          <a:srcRect b="0" l="0" r="0" t="7373"/>
          <a:stretch/>
        </p:blipFill>
        <p:spPr>
          <a:xfrm>
            <a:off x="311700" y="2905475"/>
            <a:ext cx="5826627" cy="203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7"/>
          <p:cNvSpPr/>
          <p:nvPr/>
        </p:nvSpPr>
        <p:spPr>
          <a:xfrm>
            <a:off x="6777525" y="1452650"/>
            <a:ext cx="1445700" cy="4734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2012</a:t>
            </a:r>
            <a:endParaRPr b="1" sz="1300"/>
          </a:p>
        </p:txBody>
      </p:sp>
      <p:sp>
        <p:nvSpPr>
          <p:cNvPr id="249" name="Google Shape;249;p27"/>
          <p:cNvSpPr/>
          <p:nvPr/>
        </p:nvSpPr>
        <p:spPr>
          <a:xfrm>
            <a:off x="6777525" y="3627025"/>
            <a:ext cx="1445700" cy="4734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2022</a:t>
            </a:r>
            <a:endParaRPr b="1" sz="1300"/>
          </a:p>
        </p:txBody>
      </p: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Visualization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400" y="898700"/>
            <a:ext cx="4373415" cy="260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28"/>
          <p:cNvSpPr/>
          <p:nvPr/>
        </p:nvSpPr>
        <p:spPr>
          <a:xfrm>
            <a:off x="902825" y="3827425"/>
            <a:ext cx="2453100" cy="4734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Similarity of Topics</a:t>
            </a:r>
            <a:endParaRPr b="1" sz="130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75" y="898700"/>
            <a:ext cx="2895600" cy="260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8"/>
          <p:cNvSpPr/>
          <p:nvPr/>
        </p:nvSpPr>
        <p:spPr>
          <a:xfrm>
            <a:off x="5062075" y="3827425"/>
            <a:ext cx="2453100" cy="473400"/>
          </a:xfrm>
          <a:prstGeom prst="roundRect">
            <a:avLst>
              <a:gd fmla="val 632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Hierarchical Clustering</a:t>
            </a:r>
            <a:endParaRPr b="1" sz="1300"/>
          </a:p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Visualization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29" title="topic_wizard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630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</a:t>
            </a:r>
            <a:r>
              <a:rPr b="1" lang="en">
                <a:solidFill>
                  <a:schemeClr val="lt1"/>
                </a:solidFill>
              </a:rPr>
              <a:t>ynamic Modelling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50" y="665500"/>
            <a:ext cx="5361461" cy="15081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50" y="2337288"/>
            <a:ext cx="5361449" cy="156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30"/>
          <p:cNvSpPr txBox="1"/>
          <p:nvPr/>
        </p:nvSpPr>
        <p:spPr>
          <a:xfrm>
            <a:off x="6295800" y="2337288"/>
            <a:ext cx="2106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Incremental PCA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MiniBatchKMeans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model.partial_fit()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6363850" y="1014500"/>
            <a:ext cx="173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Online Bertopic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558150" y="4195525"/>
            <a:ext cx="2469600" cy="69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More A</a:t>
            </a:r>
            <a:r>
              <a:rPr lang="en"/>
              <a:t>ccurate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Faster</a:t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3222850" y="4195525"/>
            <a:ext cx="2753100" cy="69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1.Topics are not continuous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759725" y="1201975"/>
            <a:ext cx="7393200" cy="28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>
            <p:ph type="title"/>
          </p:nvPr>
        </p:nvSpPr>
        <p:spPr>
          <a:xfrm>
            <a:off x="0" y="-11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Dynamic Modelling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617875" y="642075"/>
            <a:ext cx="89184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17">
                <a:solidFill>
                  <a:schemeClr val="dk1"/>
                </a:solidFill>
              </a:rPr>
              <a:t>Merge submodels: Combine new models into existing topic model based on similarity</a:t>
            </a:r>
            <a:endParaRPr sz="1917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030775" y="1393997"/>
            <a:ext cx="2022000" cy="39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BERTopic_1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030775" y="1964953"/>
            <a:ext cx="2022000" cy="39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BERTopic_2</a:t>
            </a:r>
            <a:endParaRPr b="1" sz="1300"/>
          </a:p>
        </p:txBody>
      </p:sp>
      <p:sp>
        <p:nvSpPr>
          <p:cNvPr id="293" name="Google Shape;293;p31"/>
          <p:cNvSpPr/>
          <p:nvPr/>
        </p:nvSpPr>
        <p:spPr>
          <a:xfrm>
            <a:off x="1030775" y="2535909"/>
            <a:ext cx="2022000" cy="39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BERTopic_3</a:t>
            </a:r>
            <a:endParaRPr b="1"/>
          </a:p>
        </p:txBody>
      </p:sp>
      <p:sp>
        <p:nvSpPr>
          <p:cNvPr id="294" name="Google Shape;294;p31"/>
          <p:cNvSpPr/>
          <p:nvPr/>
        </p:nvSpPr>
        <p:spPr>
          <a:xfrm>
            <a:off x="1030775" y="3185065"/>
            <a:ext cx="2022000" cy="693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BERTopic_4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(New Sample)</a:t>
            </a:r>
            <a:endParaRPr b="1"/>
          </a:p>
        </p:txBody>
      </p:sp>
      <p:sp>
        <p:nvSpPr>
          <p:cNvPr id="295" name="Google Shape;295;p31"/>
          <p:cNvSpPr/>
          <p:nvPr/>
        </p:nvSpPr>
        <p:spPr>
          <a:xfrm>
            <a:off x="4934885" y="2278893"/>
            <a:ext cx="821700" cy="397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Merge</a:t>
            </a:r>
            <a:endParaRPr b="1"/>
          </a:p>
        </p:txBody>
      </p:sp>
      <p:sp>
        <p:nvSpPr>
          <p:cNvPr id="296" name="Google Shape;296;p31"/>
          <p:cNvSpPr/>
          <p:nvPr/>
        </p:nvSpPr>
        <p:spPr>
          <a:xfrm>
            <a:off x="3510127" y="1811852"/>
            <a:ext cx="1249800" cy="133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Similarity</a:t>
            </a:r>
            <a:endParaRPr b="1"/>
          </a:p>
        </p:txBody>
      </p:sp>
      <p:cxnSp>
        <p:nvCxnSpPr>
          <p:cNvPr id="297" name="Google Shape;297;p31"/>
          <p:cNvCxnSpPr>
            <a:stCxn id="296" idx="3"/>
            <a:endCxn id="295" idx="1"/>
          </p:cNvCxnSpPr>
          <p:nvPr/>
        </p:nvCxnSpPr>
        <p:spPr>
          <a:xfrm flipH="1" rot="10800000">
            <a:off x="4759927" y="2477852"/>
            <a:ext cx="174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8" name="Google Shape;298;p31"/>
          <p:cNvSpPr/>
          <p:nvPr/>
        </p:nvSpPr>
        <p:spPr>
          <a:xfrm>
            <a:off x="3111065" y="1543076"/>
            <a:ext cx="305100" cy="1874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6001806" y="2278886"/>
            <a:ext cx="1611300" cy="397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Topic 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300" name="Google Shape;300;p31"/>
          <p:cNvCxnSpPr>
            <a:stCxn id="295" idx="3"/>
            <a:endCxn id="299" idx="1"/>
          </p:cNvCxnSpPr>
          <p:nvPr/>
        </p:nvCxnSpPr>
        <p:spPr>
          <a:xfrm>
            <a:off x="5756585" y="2477793"/>
            <a:ext cx="24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946575" y="4197775"/>
            <a:ext cx="2469600" cy="691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Topics are consistent</a:t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3700525" y="4197775"/>
            <a:ext cx="2753100" cy="69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Speed not fast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Less accurate than OB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960500" y="64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</a:t>
            </a:r>
            <a:endParaRPr b="1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814125" y="1359200"/>
            <a:ext cx="7688700" cy="22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Introduction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Dataset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</a:t>
            </a:r>
            <a:r>
              <a:rPr b="1" lang="en" sz="1800">
                <a:solidFill>
                  <a:schemeClr val="dk1"/>
                </a:solidFill>
              </a:rPr>
              <a:t>odel bu</a:t>
            </a:r>
            <a:r>
              <a:rPr b="1" lang="en">
                <a:solidFill>
                  <a:schemeClr val="dk1"/>
                </a:solidFill>
              </a:rPr>
              <a:t>ilding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Visualization 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Dynamic Modelling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Model Workflow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Portfolio</a:t>
            </a:r>
            <a:r>
              <a:rPr b="1" lang="en">
                <a:solidFill>
                  <a:schemeClr val="dk1"/>
                </a:solidFill>
              </a:rPr>
              <a:t> Example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/>
          <p:nvPr/>
        </p:nvSpPr>
        <p:spPr>
          <a:xfrm>
            <a:off x="6536275" y="3926250"/>
            <a:ext cx="16299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6536275" y="1701625"/>
            <a:ext cx="1629900" cy="68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type="title"/>
          </p:nvPr>
        </p:nvSpPr>
        <p:spPr>
          <a:xfrm>
            <a:off x="0" y="-10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Workflow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3526800" y="1569463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Tiingo API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3526800" y="216213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Deduplication &amp; English Detection</a:t>
            </a:r>
            <a:endParaRPr b="1"/>
          </a:p>
        </p:txBody>
      </p:sp>
      <p:sp>
        <p:nvSpPr>
          <p:cNvPr id="314" name="Google Shape;314;p32"/>
          <p:cNvSpPr/>
          <p:nvPr/>
        </p:nvSpPr>
        <p:spPr>
          <a:xfrm>
            <a:off x="3526800" y="273788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BERTopic</a:t>
            </a:r>
            <a:endParaRPr b="1"/>
          </a:p>
        </p:txBody>
      </p:sp>
      <p:sp>
        <p:nvSpPr>
          <p:cNvPr id="315" name="Google Shape;315;p32"/>
          <p:cNvSpPr/>
          <p:nvPr/>
        </p:nvSpPr>
        <p:spPr>
          <a:xfrm>
            <a:off x="3526800" y="3330563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Cosine Similarity</a:t>
            </a:r>
            <a:endParaRPr b="1"/>
          </a:p>
        </p:txBody>
      </p:sp>
      <p:sp>
        <p:nvSpPr>
          <p:cNvPr id="316" name="Google Shape;316;p32"/>
          <p:cNvSpPr/>
          <p:nvPr/>
        </p:nvSpPr>
        <p:spPr>
          <a:xfrm>
            <a:off x="3526800" y="3923238"/>
            <a:ext cx="2349600" cy="412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</a:t>
            </a:r>
            <a:endParaRPr b="1"/>
          </a:p>
        </p:txBody>
      </p:sp>
      <p:sp>
        <p:nvSpPr>
          <p:cNvPr id="317" name="Google Shape;317;p32"/>
          <p:cNvSpPr/>
          <p:nvPr/>
        </p:nvSpPr>
        <p:spPr>
          <a:xfrm>
            <a:off x="944475" y="1569475"/>
            <a:ext cx="234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Data Acquisition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944475" y="2162150"/>
            <a:ext cx="234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Data Cleaning</a:t>
            </a:r>
            <a:endParaRPr b="1"/>
          </a:p>
        </p:txBody>
      </p:sp>
      <p:sp>
        <p:nvSpPr>
          <p:cNvPr id="319" name="Google Shape;319;p32"/>
          <p:cNvSpPr/>
          <p:nvPr/>
        </p:nvSpPr>
        <p:spPr>
          <a:xfrm>
            <a:off x="944475" y="2712488"/>
            <a:ext cx="234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Training Models </a:t>
            </a:r>
            <a:endParaRPr b="1"/>
          </a:p>
        </p:txBody>
      </p:sp>
      <p:sp>
        <p:nvSpPr>
          <p:cNvPr id="320" name="Google Shape;320;p32"/>
          <p:cNvSpPr/>
          <p:nvPr/>
        </p:nvSpPr>
        <p:spPr>
          <a:xfrm>
            <a:off x="944475" y="3330575"/>
            <a:ext cx="234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5. </a:t>
            </a:r>
            <a:r>
              <a:rPr b="1" lang="en"/>
              <a:t>Merge Models</a:t>
            </a:r>
            <a:endParaRPr b="1"/>
          </a:p>
        </p:txBody>
      </p:sp>
      <p:sp>
        <p:nvSpPr>
          <p:cNvPr id="321" name="Google Shape;321;p32"/>
          <p:cNvSpPr/>
          <p:nvPr/>
        </p:nvSpPr>
        <p:spPr>
          <a:xfrm>
            <a:off x="944475" y="3923250"/>
            <a:ext cx="23496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6. Representation</a:t>
            </a:r>
            <a:endParaRPr b="1"/>
          </a:p>
        </p:txBody>
      </p:sp>
      <p:sp>
        <p:nvSpPr>
          <p:cNvPr id="322" name="Google Shape;322;p32"/>
          <p:cNvSpPr txBox="1"/>
          <p:nvPr/>
        </p:nvSpPr>
        <p:spPr>
          <a:xfrm>
            <a:off x="6536263" y="1771125"/>
            <a:ext cx="162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Data Acquisition and Cleaning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644375" y="3815550"/>
            <a:ext cx="140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 sz="1300">
                <a:solidFill>
                  <a:schemeClr val="dk2"/>
                </a:solidFill>
              </a:rPr>
              <a:t>Fine-tune 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Representation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6028275" y="1574800"/>
            <a:ext cx="137700" cy="9207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6028275" y="2745700"/>
            <a:ext cx="137700" cy="871800"/>
          </a:xfrm>
          <a:prstGeom prst="rightBracke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6028275" y="3926250"/>
            <a:ext cx="137700" cy="412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32"/>
          <p:cNvCxnSpPr>
            <a:endCxn id="318" idx="0"/>
          </p:cNvCxnSpPr>
          <p:nvPr/>
        </p:nvCxnSpPr>
        <p:spPr>
          <a:xfrm>
            <a:off x="2119275" y="1982150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2"/>
          <p:cNvCxnSpPr>
            <a:endCxn id="319" idx="0"/>
          </p:cNvCxnSpPr>
          <p:nvPr/>
        </p:nvCxnSpPr>
        <p:spPr>
          <a:xfrm>
            <a:off x="2119275" y="2557988"/>
            <a:ext cx="0" cy="1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9" name="Google Shape;329;p32"/>
          <p:cNvCxnSpPr>
            <a:endCxn id="320" idx="0"/>
          </p:cNvCxnSpPr>
          <p:nvPr/>
        </p:nvCxnSpPr>
        <p:spPr>
          <a:xfrm>
            <a:off x="2119275" y="3125375"/>
            <a:ext cx="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0" name="Google Shape;330;p32"/>
          <p:cNvCxnSpPr>
            <a:stCxn id="320" idx="2"/>
            <a:endCxn id="321" idx="0"/>
          </p:cNvCxnSpPr>
          <p:nvPr/>
        </p:nvCxnSpPr>
        <p:spPr>
          <a:xfrm>
            <a:off x="2119275" y="3743375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1" name="Google Shape;331;p32"/>
          <p:cNvSpPr/>
          <p:nvPr/>
        </p:nvSpPr>
        <p:spPr>
          <a:xfrm>
            <a:off x="6536275" y="2968000"/>
            <a:ext cx="16299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6536275" y="2974300"/>
            <a:ext cx="193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 Model Training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375" y="3923250"/>
            <a:ext cx="383665" cy="38366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997850" y="889450"/>
            <a:ext cx="222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workflow</a:t>
            </a:r>
            <a:endParaRPr b="1"/>
          </a:p>
        </p:txBody>
      </p:sp>
      <p:sp>
        <p:nvSpPr>
          <p:cNvPr id="336" name="Google Shape;336;p32"/>
          <p:cNvSpPr/>
          <p:nvPr/>
        </p:nvSpPr>
        <p:spPr>
          <a:xfrm>
            <a:off x="3590400" y="867188"/>
            <a:ext cx="222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/>
          <p:nvPr/>
        </p:nvSpPr>
        <p:spPr>
          <a:xfrm>
            <a:off x="149700" y="1270375"/>
            <a:ext cx="4008300" cy="378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FINDALL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311825" y="1475608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topic in FINDALL Bar</a:t>
            </a:r>
            <a:endParaRPr sz="1200"/>
          </a:p>
        </p:txBody>
      </p:sp>
      <p:sp>
        <p:nvSpPr>
          <p:cNvPr id="346" name="Google Shape;346;p33"/>
          <p:cNvSpPr/>
          <p:nvPr/>
        </p:nvSpPr>
        <p:spPr>
          <a:xfrm>
            <a:off x="2272269" y="1475608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 LLM to create search items</a:t>
            </a:r>
            <a:endParaRPr sz="1200"/>
          </a:p>
        </p:txBody>
      </p:sp>
      <p:sp>
        <p:nvSpPr>
          <p:cNvPr id="347" name="Google Shape;347;p33"/>
          <p:cNvSpPr/>
          <p:nvPr/>
        </p:nvSpPr>
        <p:spPr>
          <a:xfrm>
            <a:off x="2272269" y="2415923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Feed web crawler with search items</a:t>
            </a:r>
            <a:endParaRPr sz="1200"/>
          </a:p>
        </p:txBody>
      </p:sp>
      <p:sp>
        <p:nvSpPr>
          <p:cNvPr id="348" name="Google Shape;348;p33"/>
          <p:cNvSpPr/>
          <p:nvPr/>
        </p:nvSpPr>
        <p:spPr>
          <a:xfrm>
            <a:off x="311825" y="2415923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Download public sources (website, pdf, docx etc)</a:t>
            </a:r>
            <a:endParaRPr sz="1200"/>
          </a:p>
        </p:txBody>
      </p:sp>
      <p:cxnSp>
        <p:nvCxnSpPr>
          <p:cNvPr id="349" name="Google Shape;349;p33"/>
          <p:cNvCxnSpPr>
            <a:stCxn id="345" idx="3"/>
            <a:endCxn id="346" idx="1"/>
          </p:cNvCxnSpPr>
          <p:nvPr/>
        </p:nvCxnSpPr>
        <p:spPr>
          <a:xfrm>
            <a:off x="1890425" y="1781008"/>
            <a:ext cx="381900" cy="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311700" y="544392"/>
            <a:ext cx="8520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50">
                <a:solidFill>
                  <a:schemeClr val="dk1"/>
                </a:solidFill>
              </a:rPr>
              <a:t>High Level Diagram of FINDALL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311825" y="3356238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Perform named entity recognition (NER)</a:t>
            </a:r>
            <a:endParaRPr sz="1200"/>
          </a:p>
        </p:txBody>
      </p:sp>
      <p:sp>
        <p:nvSpPr>
          <p:cNvPr id="352" name="Google Shape;352;p33"/>
          <p:cNvSpPr/>
          <p:nvPr/>
        </p:nvSpPr>
        <p:spPr>
          <a:xfrm>
            <a:off x="2272269" y="3356238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 transformer to understand context of NER</a:t>
            </a:r>
            <a:endParaRPr sz="1200"/>
          </a:p>
        </p:txBody>
      </p:sp>
      <p:sp>
        <p:nvSpPr>
          <p:cNvPr id="353" name="Google Shape;353;p33"/>
          <p:cNvSpPr/>
          <p:nvPr/>
        </p:nvSpPr>
        <p:spPr>
          <a:xfrm>
            <a:off x="2272269" y="4296553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Calculate likelihood that NER belongs to topic</a:t>
            </a:r>
            <a:endParaRPr sz="1200"/>
          </a:p>
        </p:txBody>
      </p:sp>
      <p:sp>
        <p:nvSpPr>
          <p:cNvPr id="354" name="Google Shape;354;p33"/>
          <p:cNvSpPr/>
          <p:nvPr/>
        </p:nvSpPr>
        <p:spPr>
          <a:xfrm>
            <a:off x="311825" y="4296553"/>
            <a:ext cx="1578600" cy="61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Display list of company and source used</a:t>
            </a:r>
            <a:endParaRPr sz="1200"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400" y="1546700"/>
            <a:ext cx="4514749" cy="323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3"/>
          <p:cNvCxnSpPr>
            <a:stCxn id="346" idx="2"/>
            <a:endCxn id="347" idx="0"/>
          </p:cNvCxnSpPr>
          <p:nvPr/>
        </p:nvCxnSpPr>
        <p:spPr>
          <a:xfrm flipH="1" rot="-5400000">
            <a:off x="2897169" y="2250808"/>
            <a:ext cx="329400" cy="600"/>
          </a:xfrm>
          <a:prstGeom prst="bentConnector3">
            <a:avLst>
              <a:gd fmla="val 5001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3"/>
          <p:cNvCxnSpPr>
            <a:stCxn id="347" idx="1"/>
            <a:endCxn id="348" idx="3"/>
          </p:cNvCxnSpPr>
          <p:nvPr/>
        </p:nvCxnSpPr>
        <p:spPr>
          <a:xfrm flipH="1">
            <a:off x="1890369" y="2721323"/>
            <a:ext cx="381900" cy="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33"/>
          <p:cNvCxnSpPr>
            <a:stCxn id="348" idx="2"/>
            <a:endCxn id="351" idx="0"/>
          </p:cNvCxnSpPr>
          <p:nvPr/>
        </p:nvCxnSpPr>
        <p:spPr>
          <a:xfrm flipH="1" rot="-5400000">
            <a:off x="936725" y="3191123"/>
            <a:ext cx="329400" cy="600"/>
          </a:xfrm>
          <a:prstGeom prst="bentConnector3">
            <a:avLst>
              <a:gd fmla="val 5001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3"/>
          <p:cNvCxnSpPr>
            <a:stCxn id="351" idx="3"/>
            <a:endCxn id="352" idx="1"/>
          </p:cNvCxnSpPr>
          <p:nvPr/>
        </p:nvCxnSpPr>
        <p:spPr>
          <a:xfrm>
            <a:off x="1890425" y="3661638"/>
            <a:ext cx="381900" cy="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33"/>
          <p:cNvCxnSpPr>
            <a:stCxn id="352" idx="2"/>
            <a:endCxn id="353" idx="0"/>
          </p:cNvCxnSpPr>
          <p:nvPr/>
        </p:nvCxnSpPr>
        <p:spPr>
          <a:xfrm flipH="1" rot="-5400000">
            <a:off x="2897169" y="4131438"/>
            <a:ext cx="329400" cy="600"/>
          </a:xfrm>
          <a:prstGeom prst="bentConnector3">
            <a:avLst>
              <a:gd fmla="val 5001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33"/>
          <p:cNvCxnSpPr>
            <a:stCxn id="353" idx="1"/>
            <a:endCxn id="354" idx="3"/>
          </p:cNvCxnSpPr>
          <p:nvPr/>
        </p:nvCxnSpPr>
        <p:spPr>
          <a:xfrm flipH="1">
            <a:off x="1890369" y="4601953"/>
            <a:ext cx="381900" cy="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Portfolio Example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8" name="Google Shape;3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176950" y="867475"/>
            <a:ext cx="26562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Topic Selection Criteria :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 sz="1600">
                <a:solidFill>
                  <a:schemeClr val="dk2"/>
                </a:solidFill>
              </a:rPr>
              <a:t>Topic that grows 300% compared to the previous day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AutoNum type="arabicPeriod"/>
            </a:pPr>
            <a:r>
              <a:rPr lang="en" sz="1600">
                <a:solidFill>
                  <a:schemeClr val="dk2"/>
                </a:solidFill>
              </a:rPr>
              <a:t>Topic that is five times higher than the average frequency of the past seven days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70" name="Google Shape;370;p34"/>
          <p:cNvPicPr preferRelativeResize="0"/>
          <p:nvPr/>
        </p:nvPicPr>
        <p:blipFill rotWithShape="1">
          <a:blip r:embed="rId4">
            <a:alphaModFix/>
          </a:blip>
          <a:srcRect b="-6" l="2267" r="49583" t="38520"/>
          <a:stretch/>
        </p:blipFill>
        <p:spPr>
          <a:xfrm>
            <a:off x="6073325" y="1478400"/>
            <a:ext cx="2489277" cy="1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200" y="569050"/>
            <a:ext cx="2489276" cy="40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 rotWithShape="1">
          <a:blip r:embed="rId4">
            <a:alphaModFix/>
          </a:blip>
          <a:srcRect b="-6" l="49641" r="2210" t="38520"/>
          <a:stretch/>
        </p:blipFill>
        <p:spPr>
          <a:xfrm>
            <a:off x="6073325" y="2996050"/>
            <a:ext cx="2489277" cy="1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/>
        </p:nvSpPr>
        <p:spPr>
          <a:xfrm>
            <a:off x="3021150" y="4644475"/>
            <a:ext cx="265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●"/>
            </a:pPr>
            <a:r>
              <a:rPr b="1" lang="en" sz="1600">
                <a:solidFill>
                  <a:srgbClr val="1C4587"/>
                </a:solidFill>
              </a:rPr>
              <a:t>Find relevant stocks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6021150" y="4625725"/>
            <a:ext cx="25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●"/>
            </a:pPr>
            <a:r>
              <a:rPr b="1" lang="en" sz="1600">
                <a:solidFill>
                  <a:srgbClr val="1C4587"/>
                </a:solidFill>
              </a:rPr>
              <a:t>Construct Portfolio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292300" y="3299400"/>
            <a:ext cx="23196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Topic Keywords：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clinical cancer treatment fda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Portfolio Example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2" name="Google Shape;3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5"/>
          <p:cNvSpPr txBox="1"/>
          <p:nvPr>
            <p:ph type="title"/>
          </p:nvPr>
        </p:nvSpPr>
        <p:spPr>
          <a:xfrm>
            <a:off x="-121600" y="445025"/>
            <a:ext cx="93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Backtest: Find Relevant Tickers and Create Portfolio using Topic Names</a:t>
            </a:r>
            <a:endParaRPr b="1" sz="2020"/>
          </a:p>
        </p:txBody>
      </p:sp>
      <p:pic>
        <p:nvPicPr>
          <p:cNvPr id="384" name="Google Shape;3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93" y="906925"/>
            <a:ext cx="8676480" cy="42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1198000" y="2379300"/>
            <a:ext cx="56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Topic Keywords: </a:t>
            </a:r>
            <a:r>
              <a:rPr b="1" lang="en" sz="1300">
                <a:solidFill>
                  <a:schemeClr val="lt1"/>
                </a:solidFill>
              </a:rPr>
              <a:t>clinical, cancer, treatment, fda 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type="title"/>
          </p:nvPr>
        </p:nvSpPr>
        <p:spPr>
          <a:xfrm>
            <a:off x="3352125" y="2110325"/>
            <a:ext cx="21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Conclusion</a:t>
            </a:r>
            <a:endParaRPr b="1" i="1"/>
          </a:p>
        </p:txBody>
      </p:sp>
      <p:sp>
        <p:nvSpPr>
          <p:cNvPr id="391" name="Google Shape;3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Conclusion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1" name="Google Shape;401;p37"/>
          <p:cNvSpPr txBox="1"/>
          <p:nvPr>
            <p:ph idx="1" type="body"/>
          </p:nvPr>
        </p:nvSpPr>
        <p:spPr>
          <a:xfrm>
            <a:off x="311700" y="1459725"/>
            <a:ext cx="85206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build a </a:t>
            </a:r>
            <a:r>
              <a:rPr lang="en" sz="1600">
                <a:solidFill>
                  <a:schemeClr val="dk1"/>
                </a:solidFill>
              </a:rPr>
              <a:t>new dynamic topic-mining framework using Bertopic and LLM to Identify meaningful topics in news articles and show their progression over time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Firstly, we used kaggle data to train a initial model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Secondly, we employed up-to-date data(api) and designed a workflow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employing cosine similarity to merge topics, ensuring coherence.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</a:rPr>
              <a:t>Lastly, we used findall function to construct our portfolio pools and make investment decision</a:t>
            </a:r>
            <a:endParaRPr sz="16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sp>
        <p:nvSpPr>
          <p:cNvPr id="402" name="Google Shape;4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412600" y="2180700"/>
            <a:ext cx="33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Introduction</a:t>
            </a:r>
            <a:endParaRPr b="1" i="1"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311825" y="1894375"/>
            <a:ext cx="8462400" cy="308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0" y="-1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Introduction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822400" y="3019175"/>
            <a:ext cx="1170600" cy="8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ALLTopicsTopic Mining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718550" y="3019175"/>
            <a:ext cx="1170600" cy="8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ALLINDEX FINDALL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5525350" y="2144975"/>
            <a:ext cx="1170600" cy="8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ALLINDEX GPT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5525450" y="3893375"/>
            <a:ext cx="1170600" cy="87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ALLINDEX </a:t>
            </a:r>
            <a:r>
              <a:rPr lang="en"/>
              <a:t>backtesting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711275" y="2292050"/>
            <a:ext cx="737694" cy="63752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cxnSp>
        <p:nvCxnSpPr>
          <p:cNvPr id="91" name="Google Shape;91;p16"/>
          <p:cNvCxnSpPr>
            <a:stCxn id="90" idx="2"/>
            <a:endCxn id="86" idx="1"/>
          </p:cNvCxnSpPr>
          <p:nvPr/>
        </p:nvCxnSpPr>
        <p:spPr>
          <a:xfrm flipH="1" rot="-5400000">
            <a:off x="1150175" y="2784081"/>
            <a:ext cx="550800" cy="793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93" idx="0"/>
            <a:endCxn id="86" idx="1"/>
          </p:cNvCxnSpPr>
          <p:nvPr/>
        </p:nvCxnSpPr>
        <p:spPr>
          <a:xfrm rot="-5400000">
            <a:off x="1063451" y="3418188"/>
            <a:ext cx="720900" cy="796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86" idx="3"/>
            <a:endCxn id="87" idx="1"/>
          </p:cNvCxnSpPr>
          <p:nvPr/>
        </p:nvCxnSpPr>
        <p:spPr>
          <a:xfrm>
            <a:off x="2993000" y="3456275"/>
            <a:ext cx="7257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87" idx="3"/>
            <a:endCxn id="88" idx="1"/>
          </p:cNvCxnSpPr>
          <p:nvPr/>
        </p:nvCxnSpPr>
        <p:spPr>
          <a:xfrm flipH="1" rot="10800000">
            <a:off x="4889150" y="2582075"/>
            <a:ext cx="636300" cy="8742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stCxn id="87" idx="3"/>
            <a:endCxn id="89" idx="1"/>
          </p:cNvCxnSpPr>
          <p:nvPr/>
        </p:nvCxnSpPr>
        <p:spPr>
          <a:xfrm>
            <a:off x="4889150" y="3456275"/>
            <a:ext cx="636300" cy="874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88" idx="3"/>
            <a:endCxn id="98" idx="1"/>
          </p:cNvCxnSpPr>
          <p:nvPr/>
        </p:nvCxnSpPr>
        <p:spPr>
          <a:xfrm>
            <a:off x="6695950" y="2582075"/>
            <a:ext cx="55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/>
          <p:nvPr/>
        </p:nvSpPr>
        <p:spPr>
          <a:xfrm>
            <a:off x="7246331" y="2144975"/>
            <a:ext cx="1226124" cy="874206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Reports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47358" y="4177038"/>
            <a:ext cx="956288" cy="637525"/>
          </a:xfrm>
          <a:prstGeom prst="flowChartOnline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data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544388"/>
            <a:ext cx="85206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50">
                <a:solidFill>
                  <a:schemeClr val="dk1"/>
                </a:solidFill>
              </a:rPr>
              <a:t>Background</a:t>
            </a:r>
            <a:r>
              <a:rPr lang="en" sz="1450">
                <a:solidFill>
                  <a:schemeClr val="dk1"/>
                </a:solidFill>
              </a:rPr>
              <a:t>: </a:t>
            </a:r>
            <a:r>
              <a:rPr lang="en" sz="1400">
                <a:solidFill>
                  <a:schemeClr val="dk1"/>
                </a:solidFill>
              </a:rPr>
              <a:t>ALLTopics is a specialised search </a:t>
            </a:r>
            <a:r>
              <a:rPr lang="en" sz="1400">
                <a:solidFill>
                  <a:schemeClr val="dk1"/>
                </a:solidFill>
              </a:rPr>
              <a:t>engine</a:t>
            </a:r>
            <a:r>
              <a:rPr lang="en" sz="1400">
                <a:solidFill>
                  <a:schemeClr val="dk1"/>
                </a:solidFill>
              </a:rPr>
              <a:t> to find listed companies associated with a certain topic. Results from the search engine are fed into a backtesting tool as well as into LLM to create a research report. </a:t>
            </a:r>
            <a:r>
              <a:rPr b="1" lang="en" sz="1400">
                <a:solidFill>
                  <a:schemeClr val="dk1"/>
                </a:solidFill>
              </a:rPr>
              <a:t>All components except topic mining are live in production at ALLINDEX.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85425" y="2144975"/>
            <a:ext cx="2895900" cy="191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2202525" y="4428150"/>
            <a:ext cx="23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we mainly solve!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 rot="-1065891">
            <a:off x="2824112" y="4201807"/>
            <a:ext cx="292025" cy="32409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311825" y="1578600"/>
            <a:ext cx="4164900" cy="325500"/>
          </a:xfrm>
          <a:prstGeom prst="homePlate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First Phase (Topic Mining)</a:t>
            </a:r>
            <a:endParaRPr b="1" sz="1300"/>
          </a:p>
        </p:txBody>
      </p:sp>
      <p:sp>
        <p:nvSpPr>
          <p:cNvPr id="104" name="Google Shape;104;p16"/>
          <p:cNvSpPr/>
          <p:nvPr/>
        </p:nvSpPr>
        <p:spPr>
          <a:xfrm>
            <a:off x="4476750" y="1568875"/>
            <a:ext cx="4297500" cy="3255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Second Phase (Investment Decision)</a:t>
            </a:r>
            <a:endParaRPr b="1"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970613"/>
            <a:ext cx="8520600" cy="31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Existing Issues: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number of topics needs to be predetermined before analysis;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formed topics are not easily and intuitively understood.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Goal</a:t>
            </a:r>
            <a:r>
              <a:rPr lang="e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Design a new </a:t>
            </a:r>
            <a:r>
              <a:rPr lang="en" sz="1400" u="sng">
                <a:solidFill>
                  <a:schemeClr val="dk1"/>
                </a:solidFill>
              </a:rPr>
              <a:t>dynamic topic-mining framework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Identify </a:t>
            </a:r>
            <a:r>
              <a:rPr lang="en" sz="1400" u="sng">
                <a:solidFill>
                  <a:schemeClr val="dk1"/>
                </a:solidFill>
              </a:rPr>
              <a:t>meaningful topics</a:t>
            </a:r>
            <a:r>
              <a:rPr lang="en" sz="1400">
                <a:solidFill>
                  <a:schemeClr val="dk1"/>
                </a:solidFill>
              </a:rPr>
              <a:t> in news articles and show their </a:t>
            </a:r>
            <a:r>
              <a:rPr lang="en" sz="1400" u="sng">
                <a:solidFill>
                  <a:schemeClr val="dk1"/>
                </a:solidFill>
              </a:rPr>
              <a:t>progression over time</a:t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Approach</a:t>
            </a:r>
            <a:r>
              <a:rPr lang="e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NLP+LLM model for news topic detection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0" y="-109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Introduction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573150" y="2105500"/>
            <a:ext cx="230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Dataset</a:t>
            </a:r>
            <a:endParaRPr b="1" i="1"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249475" y="605800"/>
            <a:ext cx="4637700" cy="2250900"/>
          </a:xfrm>
          <a:prstGeom prst="roundRect">
            <a:avLst>
              <a:gd fmla="val 1119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0" y="-106025"/>
            <a:ext cx="852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77">
                <a:solidFill>
                  <a:schemeClr val="lt1"/>
                </a:solidFill>
              </a:rPr>
              <a:t>Dataset</a:t>
            </a:r>
            <a:endParaRPr b="1" sz="3377"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25" y="730600"/>
            <a:ext cx="3479122" cy="209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368025" y="644188"/>
            <a:ext cx="47571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Overview: </a:t>
            </a:r>
            <a:endParaRPr b="1" sz="1150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4292F"/>
                </a:solidFill>
              </a:rPr>
              <a:t>Approx. 210k headlines(non-null) from HuffPost. (Kaggle)</a:t>
            </a:r>
            <a:endParaRPr sz="1150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Timeframe:</a:t>
            </a:r>
            <a:endParaRPr b="1"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lang="en" sz="1150">
                <a:solidFill>
                  <a:schemeClr val="accent2"/>
                </a:solidFill>
              </a:rPr>
              <a:t>Avg of 30,000 entries per year</a:t>
            </a:r>
            <a:r>
              <a:rPr lang="en" sz="1150">
                <a:solidFill>
                  <a:srgbClr val="24292F"/>
                </a:solidFill>
              </a:rPr>
              <a:t> from 2012 to 2017</a:t>
            </a:r>
            <a:endParaRPr sz="1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lang="en" sz="115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From 2018 to 2022, an average of 2,000 entries per year</a:t>
            </a:r>
            <a:endParaRPr sz="115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Data Attributes: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b="1" lang="en" sz="1150">
                <a:solidFill>
                  <a:srgbClr val="24292F"/>
                </a:solidFill>
              </a:rPr>
              <a:t>Headline</a:t>
            </a:r>
            <a:r>
              <a:rPr lang="en" sz="1150">
                <a:solidFill>
                  <a:srgbClr val="24292F"/>
                </a:solidFill>
              </a:rPr>
              <a:t>: Title of the news article.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b="1" lang="en" sz="1150">
                <a:solidFill>
                  <a:srgbClr val="24292F"/>
                </a:solidFill>
              </a:rPr>
              <a:t>Short Description</a:t>
            </a:r>
            <a:r>
              <a:rPr lang="en" sz="1150">
                <a:solidFill>
                  <a:srgbClr val="24292F"/>
                </a:solidFill>
              </a:rPr>
              <a:t>: Summary of the article.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rgbClr val="24292F"/>
              </a:buClr>
              <a:buSzPts val="1150"/>
              <a:buChar char="●"/>
            </a:pPr>
            <a:r>
              <a:rPr lang="en" sz="1150">
                <a:solidFill>
                  <a:srgbClr val="24292F"/>
                </a:solidFill>
              </a:rPr>
              <a:t>Others: Category, Date</a:t>
            </a:r>
            <a:endParaRPr sz="1150">
              <a:solidFill>
                <a:srgbClr val="24292F"/>
              </a:solidFill>
            </a:endParaRPr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249475" y="2983100"/>
            <a:ext cx="4637700" cy="1983600"/>
          </a:xfrm>
          <a:prstGeom prst="roundRect">
            <a:avLst>
              <a:gd fmla="val 1119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68025" y="3035125"/>
            <a:ext cx="4145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Overview: </a:t>
            </a:r>
            <a:endParaRPr b="1" sz="1150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24292F"/>
                </a:solidFill>
              </a:rPr>
              <a:t>t</a:t>
            </a:r>
            <a:r>
              <a:rPr lang="en" sz="1150">
                <a:solidFill>
                  <a:srgbClr val="24292F"/>
                </a:solidFill>
              </a:rPr>
              <a:t>iingo api</a:t>
            </a:r>
            <a:endParaRPr sz="1150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Timeframe:</a:t>
            </a:r>
            <a:endParaRPr b="1"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lang="en" sz="1150">
                <a:solidFill>
                  <a:schemeClr val="accent2"/>
                </a:solidFill>
              </a:rPr>
              <a:t>Avg of 4000 entries per day(only English &amp; tickers)</a:t>
            </a:r>
            <a:endParaRPr b="1" sz="1150">
              <a:solidFill>
                <a:srgbClr val="24292F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24292F"/>
                </a:solidFill>
              </a:rPr>
              <a:t>Data Attributes: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b="1" lang="en" sz="1150">
                <a:solidFill>
                  <a:srgbClr val="24292F"/>
                </a:solidFill>
              </a:rPr>
              <a:t>Title : </a:t>
            </a:r>
            <a:r>
              <a:rPr lang="en" sz="1150">
                <a:solidFill>
                  <a:srgbClr val="24292F"/>
                </a:solidFill>
              </a:rPr>
              <a:t>Title of the news article.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150"/>
              <a:buChar char="●"/>
            </a:pPr>
            <a:r>
              <a:rPr b="1" lang="en" sz="1150">
                <a:solidFill>
                  <a:srgbClr val="24292F"/>
                </a:solidFill>
              </a:rPr>
              <a:t>Short Description</a:t>
            </a:r>
            <a:r>
              <a:rPr lang="en" sz="1150">
                <a:solidFill>
                  <a:srgbClr val="24292F"/>
                </a:solidFill>
              </a:rPr>
              <a:t>: Summary of the article.</a:t>
            </a:r>
            <a:endParaRPr sz="1150">
              <a:solidFill>
                <a:srgbClr val="24292F"/>
              </a:solidFill>
            </a:endParaRPr>
          </a:p>
          <a:p>
            <a:pPr indent="-301625" lvl="1" marL="57150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Clr>
                <a:srgbClr val="24292F"/>
              </a:buClr>
              <a:buSzPts val="1150"/>
              <a:buChar char="●"/>
            </a:pPr>
            <a:r>
              <a:rPr lang="en" sz="1150">
                <a:solidFill>
                  <a:srgbClr val="24292F"/>
                </a:solidFill>
              </a:rPr>
              <a:t>Others: id, </a:t>
            </a:r>
            <a:r>
              <a:rPr lang="en" sz="1150">
                <a:solidFill>
                  <a:srgbClr val="24292F"/>
                </a:solidFill>
              </a:rPr>
              <a:t>published</a:t>
            </a:r>
            <a:r>
              <a:rPr lang="en" sz="1150">
                <a:solidFill>
                  <a:srgbClr val="24292F"/>
                </a:solidFill>
              </a:rPr>
              <a:t> date, source, </a:t>
            </a:r>
            <a:r>
              <a:rPr lang="en" sz="1150">
                <a:solidFill>
                  <a:srgbClr val="24292F"/>
                </a:solidFill>
              </a:rPr>
              <a:t>crawldate</a:t>
            </a:r>
            <a:endParaRPr sz="1150">
              <a:solidFill>
                <a:srgbClr val="24292F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275" y="2966626"/>
            <a:ext cx="2979033" cy="201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2961650" y="1646825"/>
            <a:ext cx="33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Model Building</a:t>
            </a:r>
            <a:endParaRPr b="1" i="1"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234500" y="2306150"/>
            <a:ext cx="32124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LDA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Bertopic + LLM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0" y="4737150"/>
            <a:ext cx="9144000" cy="406500"/>
          </a:xfrm>
          <a:prstGeom prst="rect">
            <a:avLst/>
          </a:prstGeom>
          <a:solidFill>
            <a:srgbClr val="192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450" y="4789562"/>
            <a:ext cx="2471352" cy="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120725" y="1062425"/>
            <a:ext cx="2365200" cy="5268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1.Preprocess Document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1120725" y="1924850"/>
            <a:ext cx="2365200" cy="5268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Tokenize words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1120725" y="2787275"/>
            <a:ext cx="2365200" cy="5268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Create Document-Term Matrix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120725" y="3649700"/>
            <a:ext cx="2365200" cy="526800"/>
          </a:xfrm>
          <a:prstGeom prst="flowChartAlternate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4.Apply LDA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53" name="Google Shape;153;p21"/>
          <p:cNvCxnSpPr>
            <a:endCxn id="150" idx="0"/>
          </p:cNvCxnSpPr>
          <p:nvPr/>
        </p:nvCxnSpPr>
        <p:spPr>
          <a:xfrm>
            <a:off x="2303325" y="1589150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4" name="Google Shape;154;p21"/>
          <p:cNvCxnSpPr/>
          <p:nvPr/>
        </p:nvCxnSpPr>
        <p:spPr>
          <a:xfrm>
            <a:off x="2303325" y="2451613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2303325" y="3314075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75" y="1062425"/>
            <a:ext cx="3878183" cy="25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4345675" y="3840775"/>
            <a:ext cx="236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Perplexity：939.401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7043900" y="3840775"/>
            <a:ext cx="559800" cy="5268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0900"/>
            <a:ext cx="9144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type="title"/>
          </p:nvPr>
        </p:nvSpPr>
        <p:spPr>
          <a:xfrm>
            <a:off x="0" y="-114125"/>
            <a:ext cx="8520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LDA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